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990033"/>
    <a:srgbClr val="FF7C80"/>
    <a:srgbClr val="009999"/>
    <a:srgbClr val="800000"/>
    <a:srgbClr val="FF9933"/>
    <a:srgbClr val="993300"/>
    <a:srgbClr val="FF505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584" autoAdjust="0"/>
    <p:restoredTop sz="94660"/>
  </p:normalViewPr>
  <p:slideViewPr>
    <p:cSldViewPr>
      <p:cViewPr>
        <p:scale>
          <a:sx n="100" d="100"/>
          <a:sy n="100" d="100"/>
        </p:scale>
        <p:origin x="269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E5351C9-03B1-4FF9-BCE8-ADB65629DECD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674D7DC-4ECC-438C-A27C-E45F116F6D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4933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AA311-7624-40DB-9B31-3588FABAF70A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50DE0-BA1D-473B-A44E-BA34A5EF9A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474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C1D60-D8E1-411B-861E-1DA1A0DB0CD8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34E3A-7CA5-4F80-926D-BF31AD404D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618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DCE20-50D5-4D6B-9FDE-5CFEBAD30B4F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CA568-F3CE-4D22-A5CF-F1479E4897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151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46DC5-C5D4-4193-B47F-E942A0DDAE1C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931-39A3-48C7-8B23-37D045CDC7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068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AA27B-DB8B-4C4E-A60B-E44A976BE5F2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A72D6-3D6C-464A-B175-DB7F10AC8D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341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8C0D2-1BB9-4106-BCF1-55EEFF791FF8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22F1-5CF1-4452-AE0A-C5A203D9C4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110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1A4F-6734-48C8-A8C7-93AA0888D3C2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1B73-2385-4CB2-9D72-8D7046DAA6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233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36653-6515-45B1-8EE8-CC4E2B9CDCAA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6B1F2-CEAD-4F58-BABB-39CCA25733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812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22619-CEA0-42BE-82B6-FAD97F7BA231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88A75-4C5D-4FEE-ACC0-724E0704BE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8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82A1D-062D-4550-B0E5-515E72A0CD6F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134FA-4266-4B6B-92CB-6F35D997C0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461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AA5EC-C1FF-445B-998E-A95537E786C9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47080-993F-446E-BAC8-2BD0821CB2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375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F72EE8-1005-46F8-9F4C-7F4ED5CECF8B}" type="datetimeFigureOut">
              <a:rPr lang="ja-JP" altLang="en-US"/>
              <a:pPr>
                <a:defRPr/>
              </a:pPr>
              <a:t>2016/2/9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608BE-4009-46C3-8142-97DE16325B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 rot="20293407">
            <a:off x="4223858" y="7185796"/>
            <a:ext cx="2191032" cy="2181520"/>
            <a:chOff x="3305810" y="6621489"/>
            <a:chExt cx="2191032" cy="2181520"/>
          </a:xfrm>
        </p:grpSpPr>
        <p:sp>
          <p:nvSpPr>
            <p:cNvPr id="2062" name="Rectangle 4"/>
            <p:cNvSpPr>
              <a:spLocks noChangeArrowheads="1"/>
            </p:cNvSpPr>
            <p:nvPr/>
          </p:nvSpPr>
          <p:spPr bwMode="auto">
            <a:xfrm>
              <a:off x="3305810" y="6621489"/>
              <a:ext cx="219098" cy="21910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63" name="Rectangle 5"/>
            <p:cNvSpPr>
              <a:spLocks noChangeArrowheads="1"/>
            </p:cNvSpPr>
            <p:nvPr/>
          </p:nvSpPr>
          <p:spPr bwMode="auto">
            <a:xfrm>
              <a:off x="3629695" y="6945383"/>
              <a:ext cx="219098" cy="21910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64" name="Rectangle 6"/>
            <p:cNvSpPr>
              <a:spLocks noChangeArrowheads="1"/>
            </p:cNvSpPr>
            <p:nvPr/>
          </p:nvSpPr>
          <p:spPr bwMode="auto">
            <a:xfrm>
              <a:off x="3982157" y="7278802"/>
              <a:ext cx="219098" cy="21910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65" name="Rectangle 7"/>
            <p:cNvSpPr>
              <a:spLocks noChangeArrowheads="1"/>
            </p:cNvSpPr>
            <p:nvPr/>
          </p:nvSpPr>
          <p:spPr bwMode="auto">
            <a:xfrm>
              <a:off x="4306042" y="7602696"/>
              <a:ext cx="219098" cy="21910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66" name="Rectangle 8"/>
            <p:cNvSpPr>
              <a:spLocks noChangeArrowheads="1"/>
            </p:cNvSpPr>
            <p:nvPr/>
          </p:nvSpPr>
          <p:spPr bwMode="auto">
            <a:xfrm>
              <a:off x="4629927" y="7945642"/>
              <a:ext cx="219098" cy="219104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67" name="Rectangle 9"/>
            <p:cNvSpPr>
              <a:spLocks noChangeArrowheads="1"/>
            </p:cNvSpPr>
            <p:nvPr/>
          </p:nvSpPr>
          <p:spPr bwMode="auto">
            <a:xfrm>
              <a:off x="4953811" y="8269535"/>
              <a:ext cx="219098" cy="219104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277767" y="8583934"/>
              <a:ext cx="219075" cy="219075"/>
            </a:xfrm>
            <a:prstGeom prst="rect">
              <a:avLst/>
            </a:prstGeom>
            <a:solidFill>
              <a:srgbClr val="990033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74295" tIns="8890" rIns="74295" bIns="889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1497469" y="2812901"/>
            <a:ext cx="2219563" cy="750987"/>
            <a:chOff x="921405" y="2771800"/>
            <a:chExt cx="2219563" cy="750987"/>
          </a:xfrm>
        </p:grpSpPr>
        <p:sp>
          <p:nvSpPr>
            <p:cNvPr id="2069" name="Rectangle 11"/>
            <p:cNvSpPr>
              <a:spLocks noChangeArrowheads="1"/>
            </p:cNvSpPr>
            <p:nvPr/>
          </p:nvSpPr>
          <p:spPr bwMode="auto">
            <a:xfrm>
              <a:off x="921405" y="2771800"/>
              <a:ext cx="219098" cy="219104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321693" y="2887688"/>
              <a:ext cx="219075" cy="219075"/>
            </a:xfrm>
            <a:prstGeom prst="rect">
              <a:avLst/>
            </a:prstGeom>
            <a:solidFill>
              <a:srgbClr val="990033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74295" tIns="8890" rIns="74295" bIns="889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  <p:sp>
          <p:nvSpPr>
            <p:cNvPr id="2071" name="Rectangle 13"/>
            <p:cNvSpPr>
              <a:spLocks noChangeArrowheads="1"/>
            </p:cNvSpPr>
            <p:nvPr/>
          </p:nvSpPr>
          <p:spPr bwMode="auto">
            <a:xfrm>
              <a:off x="1721591" y="2992492"/>
              <a:ext cx="219098" cy="219104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72" name="Rectangle 14"/>
            <p:cNvSpPr>
              <a:spLocks noChangeArrowheads="1"/>
            </p:cNvSpPr>
            <p:nvPr/>
          </p:nvSpPr>
          <p:spPr bwMode="auto">
            <a:xfrm>
              <a:off x="2121684" y="3095693"/>
              <a:ext cx="219098" cy="21910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73" name="Rectangle 15"/>
            <p:cNvSpPr>
              <a:spLocks noChangeArrowheads="1"/>
            </p:cNvSpPr>
            <p:nvPr/>
          </p:nvSpPr>
          <p:spPr bwMode="auto">
            <a:xfrm>
              <a:off x="2521777" y="3198894"/>
              <a:ext cx="219098" cy="21910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074" name="Rectangle 16"/>
            <p:cNvSpPr>
              <a:spLocks noChangeArrowheads="1"/>
            </p:cNvSpPr>
            <p:nvPr/>
          </p:nvSpPr>
          <p:spPr bwMode="auto">
            <a:xfrm>
              <a:off x="2921870" y="3303683"/>
              <a:ext cx="219098" cy="219104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74295" tIns="8890" rIns="74295" bIns="8890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ja-JP" altLang="en-US"/>
            </a:p>
          </p:txBody>
        </p:sp>
      </p:grpSp>
      <p:sp>
        <p:nvSpPr>
          <p:cNvPr id="2075" name="Rectangle 17"/>
          <p:cNvSpPr>
            <a:spLocks noChangeArrowheads="1"/>
          </p:cNvSpPr>
          <p:nvPr/>
        </p:nvSpPr>
        <p:spPr bwMode="auto">
          <a:xfrm rot="509401">
            <a:off x="5996257" y="7250866"/>
            <a:ext cx="226119" cy="219104"/>
          </a:xfrm>
          <a:prstGeom prst="rect">
            <a:avLst/>
          </a:prstGeom>
          <a:solidFill>
            <a:srgbClr val="008080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sp>
        <p:nvSpPr>
          <p:cNvPr id="2076" name="Rectangle 18"/>
          <p:cNvSpPr>
            <a:spLocks noChangeArrowheads="1"/>
          </p:cNvSpPr>
          <p:nvPr/>
        </p:nvSpPr>
        <p:spPr bwMode="auto">
          <a:xfrm rot="509401">
            <a:off x="5575467" y="7450441"/>
            <a:ext cx="226119" cy="219104"/>
          </a:xfrm>
          <a:prstGeom prst="rect">
            <a:avLst/>
          </a:prstGeom>
          <a:solidFill>
            <a:srgbClr val="FF5050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sp>
        <p:nvSpPr>
          <p:cNvPr id="2077" name="Rectangle 19"/>
          <p:cNvSpPr>
            <a:spLocks noChangeArrowheads="1"/>
          </p:cNvSpPr>
          <p:nvPr/>
        </p:nvSpPr>
        <p:spPr bwMode="auto">
          <a:xfrm rot="509401">
            <a:off x="5157490" y="7540551"/>
            <a:ext cx="226119" cy="219104"/>
          </a:xfrm>
          <a:prstGeom prst="rect">
            <a:avLst/>
          </a:prstGeom>
          <a:solidFill>
            <a:srgbClr val="FF5050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rot="509401">
            <a:off x="4736272" y="7649735"/>
            <a:ext cx="227013" cy="219075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+mn-lt"/>
              <a:ea typeface="+mn-ea"/>
            </a:endParaRPr>
          </a:p>
        </p:txBody>
      </p:sp>
      <p:sp>
        <p:nvSpPr>
          <p:cNvPr id="2079" name="Rectangle 21"/>
          <p:cNvSpPr>
            <a:spLocks noChangeArrowheads="1"/>
          </p:cNvSpPr>
          <p:nvPr/>
        </p:nvSpPr>
        <p:spPr bwMode="auto">
          <a:xfrm rot="509401">
            <a:off x="2735587" y="7955375"/>
            <a:ext cx="226119" cy="219104"/>
          </a:xfrm>
          <a:prstGeom prst="rect">
            <a:avLst/>
          </a:prstGeom>
          <a:solidFill>
            <a:srgbClr val="FF5050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rot="509401">
            <a:off x="2315780" y="8056636"/>
            <a:ext cx="227012" cy="219075"/>
          </a:xfrm>
          <a:prstGeom prst="rect">
            <a:avLst/>
          </a:prstGeom>
          <a:solidFill>
            <a:srgbClr val="800000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+mn-lt"/>
              <a:ea typeface="+mn-ea"/>
            </a:endParaRPr>
          </a:p>
        </p:txBody>
      </p:sp>
      <p:sp>
        <p:nvSpPr>
          <p:cNvPr id="2081" name="Rectangle 23"/>
          <p:cNvSpPr>
            <a:spLocks noChangeArrowheads="1"/>
          </p:cNvSpPr>
          <p:nvPr/>
        </p:nvSpPr>
        <p:spPr bwMode="auto">
          <a:xfrm rot="509401">
            <a:off x="1894945" y="8167004"/>
            <a:ext cx="226119" cy="219104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sp>
        <p:nvSpPr>
          <p:cNvPr id="2082" name="Rectangle 24"/>
          <p:cNvSpPr>
            <a:spLocks noChangeArrowheads="1"/>
          </p:cNvSpPr>
          <p:nvPr/>
        </p:nvSpPr>
        <p:spPr bwMode="auto">
          <a:xfrm rot="509401">
            <a:off x="1474156" y="8275959"/>
            <a:ext cx="226119" cy="219104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sp>
        <p:nvSpPr>
          <p:cNvPr id="2083" name="Rectangle 25"/>
          <p:cNvSpPr>
            <a:spLocks noChangeArrowheads="1"/>
          </p:cNvSpPr>
          <p:nvPr/>
        </p:nvSpPr>
        <p:spPr bwMode="auto">
          <a:xfrm rot="509401">
            <a:off x="1056413" y="8364500"/>
            <a:ext cx="226119" cy="219104"/>
          </a:xfrm>
          <a:prstGeom prst="rect">
            <a:avLst/>
          </a:prstGeom>
          <a:solidFill>
            <a:srgbClr val="FF9933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sp>
        <p:nvSpPr>
          <p:cNvPr id="2084" name="Rectangle 26"/>
          <p:cNvSpPr>
            <a:spLocks noChangeArrowheads="1"/>
          </p:cNvSpPr>
          <p:nvPr/>
        </p:nvSpPr>
        <p:spPr bwMode="auto">
          <a:xfrm rot="509401">
            <a:off x="635623" y="8473456"/>
            <a:ext cx="226119" cy="219104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endParaRPr lang="ja-JP" altLang="en-US"/>
          </a:p>
        </p:txBody>
      </p:sp>
      <p:grpSp>
        <p:nvGrpSpPr>
          <p:cNvPr id="2052" name="グループ化 27"/>
          <p:cNvGrpSpPr>
            <a:grpSpLocks/>
          </p:cNvGrpSpPr>
          <p:nvPr/>
        </p:nvGrpSpPr>
        <p:grpSpPr bwMode="auto">
          <a:xfrm>
            <a:off x="220838" y="320610"/>
            <a:ext cx="6409333" cy="1731110"/>
            <a:chOff x="-99394" y="107504"/>
            <a:chExt cx="7356818" cy="1912764"/>
          </a:xfrm>
        </p:grpSpPr>
        <p:pic>
          <p:nvPicPr>
            <p:cNvPr id="2058" name="Picture 2" descr="C:\Users\H.Tomioka\AppData\Local\Microsoft\Windows\Temporary Internet Files\Content.IE5\1CCC0HMF\gi01a201311230600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9394" y="107504"/>
              <a:ext cx="2036136" cy="182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2" descr="C:\Users\H.Tomioka\AppData\Local\Microsoft\Windows\Temporary Internet Files\Content.IE5\1CCC0HMF\gi01a201311230600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7618" y="114302"/>
              <a:ext cx="2036136" cy="182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2" descr="C:\Users\H.Tomioka\AppData\Local\Microsoft\Windows\Temporary Internet Files\Content.IE5\1CCC0HMF\gi01a201311230600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517" y="165102"/>
              <a:ext cx="2036136" cy="182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2" descr="C:\Users\H.Tomioka\AppData\Local\Microsoft\Windows\Temporary Internet Files\Content.IE5\1CCC0HMF\gi01a201311230600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1288" y="200200"/>
              <a:ext cx="2036136" cy="182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3" name="テキスト ボックス 28"/>
          <p:cNvSpPr txBox="1">
            <a:spLocks noChangeArrowheads="1"/>
          </p:cNvSpPr>
          <p:nvPr/>
        </p:nvSpPr>
        <p:spPr bwMode="auto">
          <a:xfrm>
            <a:off x="163066" y="1961382"/>
            <a:ext cx="648615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hangingPunct="0"/>
            <a:r>
              <a:rPr lang="ja-JP" altLang="ja-JP" sz="2000" b="1" dirty="0" smtClean="0">
                <a:ln w="3175">
                  <a:solidFill>
                    <a:srgbClr val="990033"/>
                  </a:solidFill>
                </a:ln>
                <a:latin typeface="HGS明朝E" panose="02020900000000000000" pitchFamily="18" charset="-128"/>
                <a:ea typeface="HGS明朝E" panose="02020900000000000000" pitchFamily="18" charset="-128"/>
              </a:rPr>
              <a:t>平成</a:t>
            </a:r>
            <a:r>
              <a:rPr lang="en-US" altLang="ja-JP" sz="2000" b="1" dirty="0" smtClean="0">
                <a:ln w="3175">
                  <a:solidFill>
                    <a:srgbClr val="990033"/>
                  </a:solidFill>
                </a:ln>
                <a:latin typeface="HGS明朝E" panose="02020900000000000000" pitchFamily="18" charset="-128"/>
                <a:ea typeface="HGS明朝E" panose="02020900000000000000" pitchFamily="18" charset="-128"/>
              </a:rPr>
              <a:t>27</a:t>
            </a:r>
            <a:r>
              <a:rPr lang="ja-JP" altLang="ja-JP" sz="2000" b="1" dirty="0" smtClean="0">
                <a:ln w="3175">
                  <a:solidFill>
                    <a:srgbClr val="990033"/>
                  </a:solidFill>
                </a:ln>
                <a:latin typeface="HGS明朝E" panose="02020900000000000000" pitchFamily="18" charset="-128"/>
                <a:ea typeface="HGS明朝E" panose="02020900000000000000" pitchFamily="18" charset="-128"/>
              </a:rPr>
              <a:t>年度</a:t>
            </a:r>
            <a:r>
              <a:rPr lang="ja-JP" altLang="ja-JP" sz="2000" b="1" dirty="0">
                <a:ln w="3175">
                  <a:solidFill>
                    <a:srgbClr val="990033"/>
                  </a:solidFill>
                </a:ln>
                <a:latin typeface="HGS明朝E" panose="02020900000000000000" pitchFamily="18" charset="-128"/>
                <a:ea typeface="HGS明朝E" panose="02020900000000000000" pitchFamily="18" charset="-128"/>
              </a:rPr>
              <a:t>人間総合科学研究科第４回ＦＤプログラム</a:t>
            </a:r>
            <a:endParaRPr lang="ja-JP" altLang="ja-JP" sz="2000" dirty="0">
              <a:ln w="3175">
                <a:solidFill>
                  <a:srgbClr val="990033"/>
                </a:solidFill>
              </a:ln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2054" name="テキスト ボックス 32"/>
          <p:cNvSpPr txBox="1">
            <a:spLocks noChangeArrowheads="1"/>
          </p:cNvSpPr>
          <p:nvPr/>
        </p:nvSpPr>
        <p:spPr bwMode="auto">
          <a:xfrm>
            <a:off x="2401839" y="2394670"/>
            <a:ext cx="43395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hangingPunct="0"/>
            <a:r>
              <a:rPr lang="ja-JP" altLang="ja-JP" sz="1200" b="1" dirty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時：平成</a:t>
            </a:r>
            <a:r>
              <a:rPr lang="ja-JP" altLang="ja-JP" sz="1200" b="1" dirty="0" smtClean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1200" b="1" dirty="0" smtClean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ja-JP" altLang="ja-JP" sz="1200" b="1" dirty="0" smtClean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ja-JP" sz="1200" b="1" dirty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２月</a:t>
            </a:r>
            <a:r>
              <a:rPr lang="ja-JP" altLang="ja-JP" sz="1200" b="1" dirty="0" smtClean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1200" b="1" dirty="0" smtClean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ja-JP" altLang="ja-JP" sz="1200" b="1" dirty="0" smtClean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ja-JP" sz="1200" b="1" dirty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（水）１４：００～</a:t>
            </a:r>
          </a:p>
          <a:p>
            <a:pPr hangingPunct="0"/>
            <a:r>
              <a:rPr lang="en-US" altLang="ja-JP" sz="1200" b="1" dirty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sz="1200" b="1" dirty="0">
              <a:solidFill>
                <a:srgbClr val="8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hangingPunct="0"/>
            <a:r>
              <a:rPr lang="ja-JP" altLang="ja-JP" sz="1200" b="1" dirty="0">
                <a:solidFill>
                  <a:srgbClr val="8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　所：筑波大学 総合研究棟Ｄ　Ｄ１１６（公開講義室）</a:t>
            </a:r>
          </a:p>
        </p:txBody>
      </p:sp>
      <p:sp>
        <p:nvSpPr>
          <p:cNvPr id="2055" name="テキスト ボックス 33"/>
          <p:cNvSpPr txBox="1">
            <a:spLocks noChangeArrowheads="1"/>
          </p:cNvSpPr>
          <p:nvPr/>
        </p:nvSpPr>
        <p:spPr bwMode="auto">
          <a:xfrm>
            <a:off x="279279" y="3147864"/>
            <a:ext cx="192558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hangingPunct="0"/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１．趣旨・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目的</a:t>
            </a:r>
            <a:endParaRPr lang="ja-JP" altLang="ja-JP" sz="1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hangingPunct="0"/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本企画は、ＴＡ</a:t>
            </a:r>
            <a:r>
              <a:rPr lang="en-US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(Teaching Assistant)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－ＴＦ</a:t>
            </a:r>
            <a:r>
              <a:rPr lang="en-US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(Teaching Fellow</a:t>
            </a:r>
            <a:r>
              <a:rPr lang="en-US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)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の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２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つのレベル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から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構成される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ＦＤの組織化・制度化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を指向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し、未来型の大学人育成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のため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のＦＤ活動を実践しようと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するもの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です。</a:t>
            </a:r>
          </a:p>
          <a:p>
            <a:pPr hangingPunct="0"/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すで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に３回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</a:t>
            </a:r>
            <a:r>
              <a:rPr lang="ja-JP" altLang="en-US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ＦＤ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プログラムを実施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し、外部の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講師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及び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他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研究科の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教員に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よる講演の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ほか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本研究科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教員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による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モデル授業など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を行ってきました。</a:t>
            </a:r>
          </a:p>
          <a:p>
            <a:pPr hangingPunct="0"/>
            <a:r>
              <a:rPr lang="en-US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 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第４回目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に当たる今回は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、研究科ＴＦ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優秀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賞受賞者のうち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、４名のＴＦ院生に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それぞれ「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ＴＦ公開授業」を実践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してもらいま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す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。</a:t>
            </a:r>
            <a:endParaRPr lang="ja-JP" altLang="ja-JP" sz="1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hangingPunct="0"/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これ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までと同様に、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ＴＦなった院生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、ＴＦをめざす院生のほか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教員、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各種研究員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等</a:t>
            </a:r>
            <a:r>
              <a:rPr lang="ja-JP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の幅広い参加</a:t>
            </a:r>
            <a:r>
              <a:rPr lang="ja-JP" altLang="ja-JP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を期待しております。</a:t>
            </a:r>
          </a:p>
        </p:txBody>
      </p:sp>
      <p:sp>
        <p:nvSpPr>
          <p:cNvPr id="2056" name="テキスト ボックス 35"/>
          <p:cNvSpPr txBox="1">
            <a:spLocks noChangeArrowheads="1"/>
          </p:cNvSpPr>
          <p:nvPr/>
        </p:nvSpPr>
        <p:spPr bwMode="auto">
          <a:xfrm>
            <a:off x="2516754" y="3635896"/>
            <a:ext cx="4341246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hangingPunct="0"/>
            <a:r>
              <a:rPr lang="ja-JP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r>
              <a:rPr lang="ja-JP" altLang="ja-JP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</a:t>
            </a:r>
            <a:r>
              <a:rPr lang="ja-JP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プログラム</a:t>
            </a:r>
            <a:endParaRPr lang="ja-JP" altLang="ja-JP" sz="1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進行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金保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安則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（人間総合科学研究科長）</a:t>
            </a:r>
          </a:p>
          <a:p>
            <a:pPr hangingPunct="0"/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 </a:t>
            </a:r>
            <a:endParaRPr lang="ja-JP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(1)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ＴＦ公開授業〈１４：００～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１５：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〉</a:t>
            </a:r>
          </a:p>
          <a:p>
            <a:pPr hangingPunct="0"/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　門間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貴史 （ヒューマン・ケア科学専攻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１４：００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～１４：２０</a:t>
            </a: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『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地域保健学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』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におけるＴＦ</a:t>
            </a:r>
          </a:p>
          <a:p>
            <a:pPr hangingPunct="0"/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岩山　海渡 （スポーツ医学専攻）・・・・・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１４：２０～１４：４０</a:t>
            </a: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たくましい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こころとからだを育むつくばマラソン</a:t>
            </a: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城山　萌々 （芸術専攻）・・・・・・・・・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・・・・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１４：４０～１５：００</a:t>
            </a:r>
          </a:p>
          <a:p>
            <a:pPr hangingPunct="0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リトグラフ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の基本原理と制作の手順</a:t>
            </a: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李　雪　   （世界文化遺産学専攻）・・・・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 １５：００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～１５：２０</a:t>
            </a:r>
          </a:p>
          <a:p>
            <a:pPr hangingPunct="0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中国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の貴州省におけるミャオ族・トン族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伝統的木造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民家の建設</a:t>
            </a:r>
          </a:p>
          <a:p>
            <a:pPr hangingPunct="0"/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28600" indent="-228600" hangingPunct="0">
              <a:buAutoNum type="arabicParenBoth" startAt="2"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表彰式＜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１５：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０～１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６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００＞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ＴＦ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優秀学生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表彰式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研究科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ＦＤ大賞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ＦＤ</a:t>
            </a:r>
            <a:r>
              <a:rPr lang="ja-JP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奨励賞授賞式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hangingPunct="0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</a:t>
            </a:r>
            <a:endParaRPr lang="ja-JP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057" name="テキスト ボックス 36"/>
          <p:cNvSpPr txBox="1">
            <a:spLocks noChangeArrowheads="1"/>
          </p:cNvSpPr>
          <p:nvPr/>
        </p:nvSpPr>
        <p:spPr bwMode="auto">
          <a:xfrm>
            <a:off x="1988840" y="8460432"/>
            <a:ext cx="3800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hangingPunct="0"/>
            <a:r>
              <a:rPr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＊問合せ＊</a:t>
            </a:r>
          </a:p>
          <a:p>
            <a:pPr hangingPunct="0"/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筑波</a:t>
            </a:r>
            <a:r>
              <a:rPr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大学大学院人間総合科学研究科　研究科運営担当（２９９１）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30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HGP教科書体</vt:lpstr>
      <vt:lpstr>HGS明朝E</vt:lpstr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tomioka.hatsumi.fp</dc:creator>
  <cp:lastModifiedBy>平間 加代子</cp:lastModifiedBy>
  <cp:revision>32</cp:revision>
  <cp:lastPrinted>2016-02-09T06:44:18Z</cp:lastPrinted>
  <dcterms:created xsi:type="dcterms:W3CDTF">2015-01-30T08:30:58Z</dcterms:created>
  <dcterms:modified xsi:type="dcterms:W3CDTF">2016-02-09T06:45:31Z</dcterms:modified>
</cp:coreProperties>
</file>